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notesMasterIdLst>
    <p:notesMasterId r:id="rId7"/>
  </p:notesMasterIdLst>
  <p:sldIdLst>
    <p:sldId id="263" r:id="rId5"/>
    <p:sldId id="264" r:id="rId6"/>
  </p:sldIdLst>
  <p:sldSz cx="17279938" cy="2167255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76" autoAdjust="0"/>
    <p:restoredTop sz="95833" autoAdjust="0"/>
  </p:normalViewPr>
  <p:slideViewPr>
    <p:cSldViewPr snapToGrid="0">
      <p:cViewPr varScale="1">
        <p:scale>
          <a:sx n="37" d="100"/>
          <a:sy n="37" d="100"/>
        </p:scale>
        <p:origin x="3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088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8" y="0"/>
            <a:ext cx="2947088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1241425"/>
            <a:ext cx="26717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10" y="4778317"/>
            <a:ext cx="5440045" cy="3909675"/>
          </a:xfrm>
          <a:prstGeom prst="rect">
            <a:avLst/>
          </a:prstGeom>
        </p:spPr>
        <p:txBody>
          <a:bodyPr vert="horz" lIns="92172" tIns="46086" rIns="92172" bIns="4608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2766"/>
            <a:ext cx="2947088" cy="497047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8" y="9432766"/>
            <a:ext cx="2947088" cy="497047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1pPr>
    <a:lvl2pPr marL="539804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2pPr>
    <a:lvl3pPr marL="1079607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3pPr>
    <a:lvl4pPr marL="1619411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4pPr>
    <a:lvl5pPr marL="2159215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5pPr>
    <a:lvl6pPr marL="2699018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6pPr>
    <a:lvl7pPr marL="3238821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7pPr>
    <a:lvl8pPr marL="3778625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8pPr>
    <a:lvl9pPr marL="4318428" algn="l" defTabSz="1079607" rtl="0" eaLnBrk="1" latinLnBrk="0" hangingPunct="1">
      <a:defRPr sz="14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996" y="3546875"/>
            <a:ext cx="14687947" cy="7545258"/>
          </a:xfrm>
        </p:spPr>
        <p:txBody>
          <a:bodyPr anchor="b"/>
          <a:lstStyle>
            <a:lvl1pPr algn="ctr"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992" y="11383107"/>
            <a:ext cx="12959954" cy="5232515"/>
          </a:xfrm>
        </p:spPr>
        <p:txBody>
          <a:bodyPr/>
          <a:lstStyle>
            <a:lvl1pPr marL="0" indent="0" algn="ctr">
              <a:buNone/>
              <a:defRPr sz="4536"/>
            </a:lvl1pPr>
            <a:lvl2pPr marL="864017" indent="0" algn="ctr">
              <a:buNone/>
              <a:defRPr sz="3780"/>
            </a:lvl2pPr>
            <a:lvl3pPr marL="1728033" indent="0" algn="ctr">
              <a:buNone/>
              <a:defRPr sz="3402"/>
            </a:lvl3pPr>
            <a:lvl4pPr marL="2592050" indent="0" algn="ctr">
              <a:buNone/>
              <a:defRPr sz="3024"/>
            </a:lvl4pPr>
            <a:lvl5pPr marL="3456066" indent="0" algn="ctr">
              <a:buNone/>
              <a:defRPr sz="3024"/>
            </a:lvl5pPr>
            <a:lvl6pPr marL="4320083" indent="0" algn="ctr">
              <a:buNone/>
              <a:defRPr sz="3024"/>
            </a:lvl6pPr>
            <a:lvl7pPr marL="5184099" indent="0" algn="ctr">
              <a:buNone/>
              <a:defRPr sz="3024"/>
            </a:lvl7pPr>
            <a:lvl8pPr marL="6048116" indent="0" algn="ctr">
              <a:buNone/>
              <a:defRPr sz="3024"/>
            </a:lvl8pPr>
            <a:lvl9pPr marL="6912132" indent="0" algn="ctr">
              <a:buNone/>
              <a:defRPr sz="30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0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9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365956" y="1153863"/>
            <a:ext cx="3725987" cy="183664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997" y="1153863"/>
            <a:ext cx="10961961" cy="183664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0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56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996" y="5403094"/>
            <a:ext cx="14903947" cy="9015177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8996" y="14503558"/>
            <a:ext cx="14903947" cy="4740869"/>
          </a:xfrm>
        </p:spPr>
        <p:txBody>
          <a:bodyPr/>
          <a:lstStyle>
            <a:lvl1pPr marL="0" indent="0">
              <a:buNone/>
              <a:defRPr sz="4536">
                <a:solidFill>
                  <a:schemeClr val="tx1"/>
                </a:solidFill>
              </a:defRPr>
            </a:lvl1pPr>
            <a:lvl2pPr marL="86401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1728033" indent="0">
              <a:buNone/>
              <a:defRPr sz="3402">
                <a:solidFill>
                  <a:schemeClr val="tx1">
                    <a:tint val="75000"/>
                  </a:schemeClr>
                </a:solidFill>
              </a:defRPr>
            </a:lvl3pPr>
            <a:lvl4pPr marL="2592050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4pPr>
            <a:lvl5pPr marL="3456066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5pPr>
            <a:lvl6pPr marL="4320083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6pPr>
            <a:lvl7pPr marL="5184099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7pPr>
            <a:lvl8pPr marL="6048116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8pPr>
            <a:lvl9pPr marL="6912132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39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996" y="5769313"/>
            <a:ext cx="7343974" cy="137510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968" y="5769313"/>
            <a:ext cx="7343974" cy="137510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50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1153867"/>
            <a:ext cx="14903947" cy="4189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248" y="5312787"/>
            <a:ext cx="7310223" cy="2603714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0248" y="7916501"/>
            <a:ext cx="7310223" cy="116439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47970" y="5312787"/>
            <a:ext cx="7346224" cy="2603714"/>
          </a:xfrm>
        </p:spPr>
        <p:txBody>
          <a:bodyPr anchor="b"/>
          <a:lstStyle>
            <a:lvl1pPr marL="0" indent="0">
              <a:buNone/>
              <a:defRPr sz="4536" b="1"/>
            </a:lvl1pPr>
            <a:lvl2pPr marL="864017" indent="0">
              <a:buNone/>
              <a:defRPr sz="3780" b="1"/>
            </a:lvl2pPr>
            <a:lvl3pPr marL="1728033" indent="0">
              <a:buNone/>
              <a:defRPr sz="3402" b="1"/>
            </a:lvl3pPr>
            <a:lvl4pPr marL="2592050" indent="0">
              <a:buNone/>
              <a:defRPr sz="3024" b="1"/>
            </a:lvl4pPr>
            <a:lvl5pPr marL="3456066" indent="0">
              <a:buNone/>
              <a:defRPr sz="3024" b="1"/>
            </a:lvl5pPr>
            <a:lvl6pPr marL="4320083" indent="0">
              <a:buNone/>
              <a:defRPr sz="3024" b="1"/>
            </a:lvl6pPr>
            <a:lvl7pPr marL="5184099" indent="0">
              <a:buNone/>
              <a:defRPr sz="3024" b="1"/>
            </a:lvl7pPr>
            <a:lvl8pPr marL="6048116" indent="0">
              <a:buNone/>
              <a:defRPr sz="3024" b="1"/>
            </a:lvl8pPr>
            <a:lvl9pPr marL="6912132" indent="0">
              <a:buNone/>
              <a:defRPr sz="302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47970" y="7916501"/>
            <a:ext cx="7346224" cy="116439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5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63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1444837"/>
            <a:ext cx="5573230" cy="5056928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6224" y="3120450"/>
            <a:ext cx="8747969" cy="15401558"/>
          </a:xfrm>
        </p:spPr>
        <p:txBody>
          <a:bodyPr/>
          <a:lstStyle>
            <a:lvl1pPr>
              <a:defRPr sz="6047"/>
            </a:lvl1pPr>
            <a:lvl2pPr>
              <a:defRPr sz="5291"/>
            </a:lvl2pPr>
            <a:lvl3pPr>
              <a:defRPr sz="4536"/>
            </a:lvl3pPr>
            <a:lvl4pPr>
              <a:defRPr sz="3780"/>
            </a:lvl4pPr>
            <a:lvl5pPr>
              <a:defRPr sz="3780"/>
            </a:lvl5pPr>
            <a:lvl6pPr>
              <a:defRPr sz="3780"/>
            </a:lvl6pPr>
            <a:lvl7pPr>
              <a:defRPr sz="3780"/>
            </a:lvl7pPr>
            <a:lvl8pPr>
              <a:defRPr sz="3780"/>
            </a:lvl8pPr>
            <a:lvl9pPr>
              <a:defRPr sz="37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6501765"/>
            <a:ext cx="5573230" cy="12045324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246" y="1444837"/>
            <a:ext cx="5573230" cy="5056928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46224" y="3120450"/>
            <a:ext cx="8747969" cy="15401558"/>
          </a:xfrm>
        </p:spPr>
        <p:txBody>
          <a:bodyPr anchor="t"/>
          <a:lstStyle>
            <a:lvl1pPr marL="0" indent="0">
              <a:buNone/>
              <a:defRPr sz="6047"/>
            </a:lvl1pPr>
            <a:lvl2pPr marL="864017" indent="0">
              <a:buNone/>
              <a:defRPr sz="5291"/>
            </a:lvl2pPr>
            <a:lvl3pPr marL="1728033" indent="0">
              <a:buNone/>
              <a:defRPr sz="4536"/>
            </a:lvl3pPr>
            <a:lvl4pPr marL="2592050" indent="0">
              <a:buNone/>
              <a:defRPr sz="3780"/>
            </a:lvl4pPr>
            <a:lvl5pPr marL="3456066" indent="0">
              <a:buNone/>
              <a:defRPr sz="3780"/>
            </a:lvl5pPr>
            <a:lvl6pPr marL="4320083" indent="0">
              <a:buNone/>
              <a:defRPr sz="3780"/>
            </a:lvl6pPr>
            <a:lvl7pPr marL="5184099" indent="0">
              <a:buNone/>
              <a:defRPr sz="3780"/>
            </a:lvl7pPr>
            <a:lvl8pPr marL="6048116" indent="0">
              <a:buNone/>
              <a:defRPr sz="3780"/>
            </a:lvl8pPr>
            <a:lvl9pPr marL="6912132" indent="0">
              <a:buNone/>
              <a:defRPr sz="3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0246" y="6501765"/>
            <a:ext cx="5573230" cy="12045324"/>
          </a:xfrm>
        </p:spPr>
        <p:txBody>
          <a:bodyPr/>
          <a:lstStyle>
            <a:lvl1pPr marL="0" indent="0">
              <a:buNone/>
              <a:defRPr sz="3024"/>
            </a:lvl1pPr>
            <a:lvl2pPr marL="864017" indent="0">
              <a:buNone/>
              <a:defRPr sz="2646"/>
            </a:lvl2pPr>
            <a:lvl3pPr marL="1728033" indent="0">
              <a:buNone/>
              <a:defRPr sz="2268"/>
            </a:lvl3pPr>
            <a:lvl4pPr marL="2592050" indent="0">
              <a:buNone/>
              <a:defRPr sz="1890"/>
            </a:lvl4pPr>
            <a:lvl5pPr marL="3456066" indent="0">
              <a:buNone/>
              <a:defRPr sz="1890"/>
            </a:lvl5pPr>
            <a:lvl6pPr marL="4320083" indent="0">
              <a:buNone/>
              <a:defRPr sz="1890"/>
            </a:lvl6pPr>
            <a:lvl7pPr marL="5184099" indent="0">
              <a:buNone/>
              <a:defRPr sz="1890"/>
            </a:lvl7pPr>
            <a:lvl8pPr marL="6048116" indent="0">
              <a:buNone/>
              <a:defRPr sz="1890"/>
            </a:lvl8pPr>
            <a:lvl9pPr marL="6912132" indent="0">
              <a:buNone/>
              <a:defRPr sz="189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9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7996" y="1153867"/>
            <a:ext cx="14903947" cy="418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996" y="5769313"/>
            <a:ext cx="14903947" cy="13751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7996" y="20087248"/>
            <a:ext cx="3887986" cy="1153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23980" y="20087248"/>
            <a:ext cx="5831979" cy="1153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03956" y="20087248"/>
            <a:ext cx="3887986" cy="1153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8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1728033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8" indent="-432008" algn="l" defTabSz="1728033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2pPr>
      <a:lvl3pPr marL="21600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405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88807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75209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61610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480124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73441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1pPr>
      <a:lvl2pPr marL="864017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72803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3pPr>
      <a:lvl4pPr marL="259205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45606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32008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184099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04811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6912132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795648-0FCB-49BC-B11A-C1C7FC77DBEF}"/>
              </a:ext>
            </a:extLst>
          </p:cNvPr>
          <p:cNvSpPr/>
          <p:nvPr/>
        </p:nvSpPr>
        <p:spPr>
          <a:xfrm>
            <a:off x="144336" y="0"/>
            <a:ext cx="17017081" cy="21401168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29C922-A4BA-42DB-9686-AB4589A8ED7D}"/>
              </a:ext>
            </a:extLst>
          </p:cNvPr>
          <p:cNvSpPr/>
          <p:nvPr/>
        </p:nvSpPr>
        <p:spPr>
          <a:xfrm>
            <a:off x="0" y="0"/>
            <a:ext cx="17279938" cy="216725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149" dirty="0"/>
              <a:t>Where are areas of surplus and deficit located globally?</a:t>
            </a: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D6AA54AB-88C9-4E25-97FB-50EBD460FEC4}"/>
              </a:ext>
            </a:extLst>
          </p:cNvPr>
          <p:cNvSpPr/>
          <p:nvPr/>
        </p:nvSpPr>
        <p:spPr>
          <a:xfrm rot="5400000" flipH="1">
            <a:off x="11367136" y="15342352"/>
            <a:ext cx="4982051" cy="4067792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>
              <a:solidFill>
                <a:schemeClr val="tx1"/>
              </a:solidFill>
            </a:endParaRPr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7D5670D7-33CC-4C20-A0C8-344C2F31F9C4}"/>
              </a:ext>
            </a:extLst>
          </p:cNvPr>
          <p:cNvSpPr/>
          <p:nvPr/>
        </p:nvSpPr>
        <p:spPr>
          <a:xfrm rot="16200000">
            <a:off x="1309514" y="11624837"/>
            <a:ext cx="4900290" cy="3900133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>
              <a:solidFill>
                <a:schemeClr val="tx1"/>
              </a:solidFill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67DB95E-CF79-4CA8-9E0D-CD675009D974}"/>
              </a:ext>
            </a:extLst>
          </p:cNvPr>
          <p:cNvSpPr/>
          <p:nvPr/>
        </p:nvSpPr>
        <p:spPr>
          <a:xfrm rot="5400000" flipH="1">
            <a:off x="11270485" y="7753311"/>
            <a:ext cx="4924485" cy="406239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>
              <a:solidFill>
                <a:schemeClr val="tx1"/>
              </a:solidFill>
            </a:endParaRPr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4B696BEC-BE97-4BD7-93E5-8FAA5A643F1A}"/>
              </a:ext>
            </a:extLst>
          </p:cNvPr>
          <p:cNvSpPr/>
          <p:nvPr/>
        </p:nvSpPr>
        <p:spPr>
          <a:xfrm rot="16200000">
            <a:off x="1173825" y="3989796"/>
            <a:ext cx="4833899" cy="4032079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03A01A-083A-4F80-9798-8D64FE86F3DD}"/>
              </a:ext>
            </a:extLst>
          </p:cNvPr>
          <p:cNvSpPr txBox="1"/>
          <p:nvPr/>
        </p:nvSpPr>
        <p:spPr>
          <a:xfrm>
            <a:off x="9104616" y="11371382"/>
            <a:ext cx="3855934" cy="459842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1" b="1" dirty="0">
                <a:solidFill>
                  <a:schemeClr val="bg1"/>
                </a:solidFill>
              </a:rPr>
              <a:t>Plant growth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2716590" y="17843065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sz="1399" dirty="0"/>
              <a:t>ho </a:t>
            </a:r>
            <a:r>
              <a:rPr lang="en-US" dirty="0"/>
              <a:t>am</a:t>
            </a:r>
            <a:r>
              <a:rPr lang="en-US" sz="1399" dirty="0"/>
              <a:t> I  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D79AF89C-9545-4B62-AB9D-CEE28EFC89E9}"/>
              </a:ext>
            </a:extLst>
          </p:cNvPr>
          <p:cNvSpPr txBox="1"/>
          <p:nvPr/>
        </p:nvSpPr>
        <p:spPr>
          <a:xfrm>
            <a:off x="6150163" y="1029407"/>
            <a:ext cx="5071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haroni" panose="020B0604020202020204" pitchFamily="2" charset="-79"/>
                <a:cs typeface="Aharoni" panose="020B0604020202020204" pitchFamily="2" charset="-79"/>
              </a:rPr>
              <a:t>Key Stage </a:t>
            </a:r>
            <a:r>
              <a:rPr lang="en-GB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Three</a:t>
            </a:r>
            <a:r>
              <a:rPr lang="en-GB" sz="3200" dirty="0">
                <a:latin typeface="Aharoni" panose="020B0604020202020204" pitchFamily="2" charset="-79"/>
                <a:cs typeface="Aharoni" panose="020B0604020202020204" pitchFamily="2" charset="-79"/>
              </a:rPr>
              <a:t> Learning Journey</a:t>
            </a:r>
          </a:p>
        </p:txBody>
      </p:sp>
      <p:sp>
        <p:nvSpPr>
          <p:cNvPr id="209" name="Text Box 4">
            <a:extLst>
              <a:ext uri="{FF2B5EF4-FFF2-40B4-BE49-F238E27FC236}">
                <a16:creationId xmlns:a16="http://schemas.microsoft.com/office/drawing/2014/main" id="{346E94BE-E6B7-4B75-92D9-CED8BB149F6C}"/>
              </a:ext>
            </a:extLst>
          </p:cNvPr>
          <p:cNvSpPr txBox="1"/>
          <p:nvPr/>
        </p:nvSpPr>
        <p:spPr>
          <a:xfrm>
            <a:off x="11807908" y="1009083"/>
            <a:ext cx="4674556" cy="1954561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159974" tIns="79987" rIns="159974" bIns="799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399"/>
              </a:spcAft>
            </a:pPr>
            <a:r>
              <a:rPr lang="en-GB" sz="6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Careers</a:t>
            </a:r>
            <a:endParaRPr lang="en-GB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166343" y="18773071"/>
            <a:ext cx="10747355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 dirty="0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9465C11F-8C8C-489B-8436-55A959032481}"/>
              </a:ext>
            </a:extLst>
          </p:cNvPr>
          <p:cNvGrpSpPr/>
          <p:nvPr/>
        </p:nvGrpSpPr>
        <p:grpSpPr>
          <a:xfrm>
            <a:off x="1222645" y="18447657"/>
            <a:ext cx="1628114" cy="1648508"/>
            <a:chOff x="7368444" y="15344109"/>
            <a:chExt cx="864342" cy="928289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F0C0F706-1ADD-4E43-AEB3-AF471D8180AE}"/>
                </a:ext>
              </a:extLst>
            </p:cNvPr>
            <p:cNvSpPr/>
            <p:nvPr/>
          </p:nvSpPr>
          <p:spPr>
            <a:xfrm>
              <a:off x="7368444" y="15344109"/>
              <a:ext cx="864342" cy="92828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3AB96530-5BFB-4262-BF7E-8383D5884F9E}"/>
                </a:ext>
              </a:extLst>
            </p:cNvPr>
            <p:cNvSpPr/>
            <p:nvPr/>
          </p:nvSpPr>
          <p:spPr>
            <a:xfrm>
              <a:off x="7487819" y="15482890"/>
              <a:ext cx="610129" cy="6552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B08BF485-53B3-4ECA-8A72-28C743A7E4C2}"/>
                </a:ext>
              </a:extLst>
            </p:cNvPr>
            <p:cNvSpPr txBox="1"/>
            <p:nvPr/>
          </p:nvSpPr>
          <p:spPr>
            <a:xfrm>
              <a:off x="7373817" y="15702594"/>
              <a:ext cx="841074" cy="234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Year</a:t>
              </a:r>
              <a:r>
                <a:rPr lang="en-US" sz="2101" b="1" dirty="0"/>
                <a:t> 7</a:t>
              </a:r>
            </a:p>
          </p:txBody>
        </p:sp>
      </p:grpSp>
      <p:sp>
        <p:nvSpPr>
          <p:cNvPr id="238" name="Rectangle 237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677294" y="11120223"/>
            <a:ext cx="10236404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 dirty="0"/>
          </a:p>
        </p:txBody>
      </p: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9465C11F-8C8C-489B-8436-55A959032481}"/>
              </a:ext>
            </a:extLst>
          </p:cNvPr>
          <p:cNvGrpSpPr/>
          <p:nvPr/>
        </p:nvGrpSpPr>
        <p:grpSpPr>
          <a:xfrm>
            <a:off x="13836408" y="3234539"/>
            <a:ext cx="1920630" cy="1627726"/>
            <a:chOff x="7368444" y="15344109"/>
            <a:chExt cx="864342" cy="928289"/>
          </a:xfrm>
        </p:grpSpPr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F0C0F706-1ADD-4E43-AEB3-AF471D8180AE}"/>
                </a:ext>
              </a:extLst>
            </p:cNvPr>
            <p:cNvSpPr/>
            <p:nvPr/>
          </p:nvSpPr>
          <p:spPr>
            <a:xfrm>
              <a:off x="7368444" y="15344109"/>
              <a:ext cx="864342" cy="92828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3AB96530-5BFB-4262-BF7E-8383D5884F9E}"/>
                </a:ext>
              </a:extLst>
            </p:cNvPr>
            <p:cNvSpPr/>
            <p:nvPr/>
          </p:nvSpPr>
          <p:spPr>
            <a:xfrm>
              <a:off x="7478972" y="15467690"/>
              <a:ext cx="638645" cy="685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B08BF485-53B3-4ECA-8A72-28C743A7E4C2}"/>
                </a:ext>
              </a:extLst>
            </p:cNvPr>
            <p:cNvSpPr txBox="1"/>
            <p:nvPr/>
          </p:nvSpPr>
          <p:spPr>
            <a:xfrm>
              <a:off x="7373817" y="15702594"/>
              <a:ext cx="841074" cy="237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1" b="1" dirty="0"/>
                <a:t>Year 9</a:t>
              </a:r>
            </a:p>
          </p:txBody>
        </p:sp>
      </p:grpSp>
      <p:sp>
        <p:nvSpPr>
          <p:cNvPr id="246" name="Rectangle 245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677294" y="14909691"/>
            <a:ext cx="10299255" cy="1082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570310" y="7328260"/>
            <a:ext cx="10236404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02CB6977-4150-4017-95DE-DE16C13E4B24}"/>
              </a:ext>
            </a:extLst>
          </p:cNvPr>
          <p:cNvSpPr txBox="1"/>
          <p:nvPr/>
        </p:nvSpPr>
        <p:spPr>
          <a:xfrm>
            <a:off x="6666528" y="7667754"/>
            <a:ext cx="4837920" cy="459842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2101" b="1" dirty="0">
              <a:solidFill>
                <a:schemeClr val="bg1"/>
              </a:solidFill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642276" y="3582471"/>
            <a:ext cx="6166090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3" name="Triangle 45">
            <a:extLst>
              <a:ext uri="{FF2B5EF4-FFF2-40B4-BE49-F238E27FC236}">
                <a16:creationId xmlns:a16="http://schemas.microsoft.com/office/drawing/2014/main" id="{5C261D41-78C2-48A9-B8E9-AC07DCB76AF3}"/>
              </a:ext>
            </a:extLst>
          </p:cNvPr>
          <p:cNvSpPr/>
          <p:nvPr/>
        </p:nvSpPr>
        <p:spPr>
          <a:xfrm rot="5400000">
            <a:off x="9630884" y="3513011"/>
            <a:ext cx="1641766" cy="1287564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/>
          </a:p>
        </p:txBody>
      </p:sp>
      <p:pic>
        <p:nvPicPr>
          <p:cNvPr id="258" name="Picture 25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11504448" y="2918461"/>
            <a:ext cx="1931343" cy="1801478"/>
          </a:xfrm>
          <a:prstGeom prst="rect">
            <a:avLst/>
          </a:prstGeom>
        </p:spPr>
      </p:pic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6618400" y="1827492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5160042" y="17485523"/>
            <a:ext cx="2789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Exploring possibilities:</a:t>
            </a:r>
          </a:p>
          <a:p>
            <a:pPr algn="ctr"/>
            <a:r>
              <a:rPr lang="en-US" dirty="0"/>
              <a:t>Dream jobs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9789463" y="18243175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8413972" y="17857581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is a careers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4004052" y="18215533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E2427DAD-C506-47ED-9998-666977992DF5}"/>
              </a:ext>
            </a:extLst>
          </p:cNvPr>
          <p:cNvCxnSpPr>
            <a:cxnSpLocks/>
          </p:cNvCxnSpPr>
          <p:nvPr/>
        </p:nvCxnSpPr>
        <p:spPr>
          <a:xfrm>
            <a:off x="14355533" y="17381414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8662795" y="1433631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1727792" y="14393767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10398048" y="13935707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future and me</a:t>
            </a:r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237469" y="14463675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4222797" y="10340274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LMI</a:t>
            </a: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8949813" y="10527381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7620998" y="10223145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Meet employers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2014810" y="10584830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10683717" y="10270954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Careers and the climate</a:t>
            </a:r>
          </a:p>
        </p:txBody>
      </p: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524487" y="1065473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656967" y="6845381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TextBox 283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4327897" y="6543845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are my skills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1827538" y="680090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10493172" y="6428112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Careers fair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2427DAD-C506-47ED-9998-666977992DF5}"/>
              </a:ext>
            </a:extLst>
          </p:cNvPr>
          <p:cNvCxnSpPr>
            <a:cxnSpLocks/>
          </p:cNvCxnSpPr>
          <p:nvPr/>
        </p:nvCxnSpPr>
        <p:spPr>
          <a:xfrm flipH="1">
            <a:off x="15043110" y="15657432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3746556-42D6-45BC-9093-02844189099D}"/>
              </a:ext>
            </a:extLst>
          </p:cNvPr>
          <p:cNvSpPr txBox="1"/>
          <p:nvPr/>
        </p:nvSpPr>
        <p:spPr>
          <a:xfrm>
            <a:off x="15513789" y="15314394"/>
            <a:ext cx="1295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Careers and the future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7119598" y="13717187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are Employability </a:t>
            </a:r>
          </a:p>
          <a:p>
            <a:pPr algn="ctr"/>
            <a:r>
              <a:rPr lang="en-US" dirty="0"/>
              <a:t>Skills and explore them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4004052" y="13839727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Creating the life you want:</a:t>
            </a:r>
          </a:p>
          <a:p>
            <a:pPr algn="ctr"/>
            <a:r>
              <a:rPr lang="en-US" dirty="0"/>
              <a:t>Making a vision board</a:t>
            </a:r>
          </a:p>
        </p:txBody>
      </p:sp>
      <p:pic>
        <p:nvPicPr>
          <p:cNvPr id="1026" name="Picture 2" descr="Dorchester Learning Centre | Dorset">
            <a:extLst>
              <a:ext uri="{FF2B5EF4-FFF2-40B4-BE49-F238E27FC236}">
                <a16:creationId xmlns:a16="http://schemas.microsoft.com/office/drawing/2014/main" id="{CADF8D5B-89F2-4A33-87F7-F4FCF35D9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43" y="703617"/>
            <a:ext cx="2757738" cy="27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1D0BF172-63D3-412D-9CE7-0F4ECCEDBE58}"/>
              </a:ext>
            </a:extLst>
          </p:cNvPr>
          <p:cNvSpPr txBox="1"/>
          <p:nvPr/>
        </p:nvSpPr>
        <p:spPr>
          <a:xfrm>
            <a:off x="12745144" y="16780107"/>
            <a:ext cx="1595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is an</a:t>
            </a:r>
          </a:p>
          <a:p>
            <a:pPr algn="ctr"/>
            <a:r>
              <a:rPr lang="en-US" dirty="0"/>
              <a:t>Entrepreneur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7ED48AC-6E35-41AA-A0AD-B757AD4BBDF4}"/>
              </a:ext>
            </a:extLst>
          </p:cNvPr>
          <p:cNvCxnSpPr>
            <a:cxnSpLocks/>
          </p:cNvCxnSpPr>
          <p:nvPr/>
        </p:nvCxnSpPr>
        <p:spPr>
          <a:xfrm flipH="1">
            <a:off x="11951874" y="18015244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BC4C98E-3EF2-4715-85AE-8C4EB6AFBB01}"/>
              </a:ext>
            </a:extLst>
          </p:cNvPr>
          <p:cNvSpPr txBox="1"/>
          <p:nvPr/>
        </p:nvSpPr>
        <p:spPr>
          <a:xfrm>
            <a:off x="11479611" y="17422151"/>
            <a:ext cx="1671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a work-life balance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6C413E-7432-4FA5-957B-770FF7C35CEB}"/>
              </a:ext>
            </a:extLst>
          </p:cNvPr>
          <p:cNvCxnSpPr>
            <a:cxnSpLocks/>
          </p:cNvCxnSpPr>
          <p:nvPr/>
        </p:nvCxnSpPr>
        <p:spPr>
          <a:xfrm flipH="1">
            <a:off x="2906455" y="13223386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32B4DD2-75C4-40C0-B758-D8ED178D9F1F}"/>
              </a:ext>
            </a:extLst>
          </p:cNvPr>
          <p:cNvCxnSpPr>
            <a:cxnSpLocks/>
          </p:cNvCxnSpPr>
          <p:nvPr/>
        </p:nvCxnSpPr>
        <p:spPr>
          <a:xfrm flipH="1">
            <a:off x="6869378" y="1057147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261EF06-90E1-4572-849B-900AA2CD0C47}"/>
              </a:ext>
            </a:extLst>
          </p:cNvPr>
          <p:cNvSpPr txBox="1"/>
          <p:nvPr/>
        </p:nvSpPr>
        <p:spPr>
          <a:xfrm>
            <a:off x="6292602" y="9925881"/>
            <a:ext cx="1580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Careers in the </a:t>
            </a:r>
          </a:p>
          <a:p>
            <a:r>
              <a:rPr lang="en-GB" dirty="0"/>
              <a:t>curriculum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A31BFC-5E62-4942-B767-80454665D272}"/>
              </a:ext>
            </a:extLst>
          </p:cNvPr>
          <p:cNvSpPr txBox="1"/>
          <p:nvPr/>
        </p:nvSpPr>
        <p:spPr>
          <a:xfrm>
            <a:off x="3570310" y="12906103"/>
            <a:ext cx="2579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Exploring the world of work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41C570E-F8E7-4A18-993F-AD65E2A31902}"/>
              </a:ext>
            </a:extLst>
          </p:cNvPr>
          <p:cNvCxnSpPr>
            <a:cxnSpLocks/>
          </p:cNvCxnSpPr>
          <p:nvPr/>
        </p:nvCxnSpPr>
        <p:spPr>
          <a:xfrm flipH="1">
            <a:off x="2616541" y="10954252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A450BEE-6FB3-42B6-A447-B37DB5704E2B}"/>
              </a:ext>
            </a:extLst>
          </p:cNvPr>
          <p:cNvSpPr txBox="1"/>
          <p:nvPr/>
        </p:nvSpPr>
        <p:spPr>
          <a:xfrm>
            <a:off x="1990083" y="9909600"/>
            <a:ext cx="1883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does success mean to me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5DC7B0F-E897-476D-B6F3-8EB1307A5CC9}"/>
              </a:ext>
            </a:extLst>
          </p:cNvPr>
          <p:cNvCxnSpPr>
            <a:cxnSpLocks/>
          </p:cNvCxnSpPr>
          <p:nvPr/>
        </p:nvCxnSpPr>
        <p:spPr>
          <a:xfrm flipH="1">
            <a:off x="14926934" y="11590100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3AB42E1-6601-4A49-9A8E-A58A0EDBEF0B}"/>
              </a:ext>
            </a:extLst>
          </p:cNvPr>
          <p:cNvSpPr txBox="1"/>
          <p:nvPr/>
        </p:nvSpPr>
        <p:spPr>
          <a:xfrm>
            <a:off x="15717274" y="11266226"/>
            <a:ext cx="1295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Set goals for the future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99D3F7-70A8-409C-A6A3-FEE2BBF3DBF2}"/>
              </a:ext>
            </a:extLst>
          </p:cNvPr>
          <p:cNvCxnSpPr>
            <a:cxnSpLocks/>
          </p:cNvCxnSpPr>
          <p:nvPr/>
        </p:nvCxnSpPr>
        <p:spPr>
          <a:xfrm flipH="1">
            <a:off x="15190809" y="8293561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359821F-94EA-411E-A842-CF0BF4FDB8BB}"/>
              </a:ext>
            </a:extLst>
          </p:cNvPr>
          <p:cNvSpPr txBox="1"/>
          <p:nvPr/>
        </p:nvSpPr>
        <p:spPr>
          <a:xfrm>
            <a:off x="15892057" y="7667754"/>
            <a:ext cx="1243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Gender stereotype</a:t>
            </a:r>
          </a:p>
          <a:p>
            <a:r>
              <a:rPr lang="en-GB" dirty="0"/>
              <a:t>within careers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CE12FDD-1D5C-49CC-94A0-ED84D0D30F5F}"/>
              </a:ext>
            </a:extLst>
          </p:cNvPr>
          <p:cNvCxnSpPr>
            <a:cxnSpLocks/>
          </p:cNvCxnSpPr>
          <p:nvPr/>
        </p:nvCxnSpPr>
        <p:spPr>
          <a:xfrm>
            <a:off x="3344880" y="17294872"/>
            <a:ext cx="0" cy="14793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EE97FE0-A969-4362-A679-37AC4CD342BF}"/>
              </a:ext>
            </a:extLst>
          </p:cNvPr>
          <p:cNvSpPr txBox="1"/>
          <p:nvPr/>
        </p:nvSpPr>
        <p:spPr>
          <a:xfrm>
            <a:off x="2376559" y="16904071"/>
            <a:ext cx="1747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Unifrog</a:t>
            </a:r>
            <a:r>
              <a:rPr lang="en-GB" dirty="0"/>
              <a:t> launch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D3A2958-B376-47F6-A0D8-7EACCF8EE22B}"/>
              </a:ext>
            </a:extLst>
          </p:cNvPr>
          <p:cNvCxnSpPr>
            <a:cxnSpLocks/>
          </p:cNvCxnSpPr>
          <p:nvPr/>
        </p:nvCxnSpPr>
        <p:spPr>
          <a:xfrm flipH="1">
            <a:off x="8252532" y="6657487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6DB6A5D-B57C-479F-90F8-A936DCCACA15}"/>
              </a:ext>
            </a:extLst>
          </p:cNvPr>
          <p:cNvSpPr txBox="1"/>
          <p:nvPr/>
        </p:nvSpPr>
        <p:spPr>
          <a:xfrm>
            <a:off x="7335124" y="5688220"/>
            <a:ext cx="2409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comes after school: the main learning pathways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00195AB-7F61-4DF3-8BF1-ECDD69951D51}"/>
              </a:ext>
            </a:extLst>
          </p:cNvPr>
          <p:cNvCxnSpPr>
            <a:cxnSpLocks/>
          </p:cNvCxnSpPr>
          <p:nvPr/>
        </p:nvCxnSpPr>
        <p:spPr>
          <a:xfrm flipH="1">
            <a:off x="10446701" y="5489879"/>
            <a:ext cx="48189" cy="18323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1027B1-6F78-4894-91C6-76BEEF28897E}"/>
              </a:ext>
            </a:extLst>
          </p:cNvPr>
          <p:cNvSpPr txBox="1"/>
          <p:nvPr/>
        </p:nvSpPr>
        <p:spPr>
          <a:xfrm>
            <a:off x="9889253" y="4808281"/>
            <a:ext cx="2062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Taking control of your career journey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465A903-8AB0-4A9F-B81D-42EA94BBBEA2}"/>
              </a:ext>
            </a:extLst>
          </p:cNvPr>
          <p:cNvCxnSpPr>
            <a:cxnSpLocks/>
          </p:cNvCxnSpPr>
          <p:nvPr/>
        </p:nvCxnSpPr>
        <p:spPr>
          <a:xfrm flipH="1">
            <a:off x="2716590" y="5883963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B32C17E-BEF7-4256-AFCD-D21F3192567E}"/>
              </a:ext>
            </a:extLst>
          </p:cNvPr>
          <p:cNvSpPr txBox="1"/>
          <p:nvPr/>
        </p:nvSpPr>
        <p:spPr>
          <a:xfrm>
            <a:off x="3473223" y="5489879"/>
            <a:ext cx="1905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Working and earning: managing your money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2E520E9-2471-44D7-8647-9624FEEF8815}"/>
              </a:ext>
            </a:extLst>
          </p:cNvPr>
          <p:cNvCxnSpPr>
            <a:cxnSpLocks/>
          </p:cNvCxnSpPr>
          <p:nvPr/>
        </p:nvCxnSpPr>
        <p:spPr>
          <a:xfrm flipH="1">
            <a:off x="8580678" y="301655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CAEB960-D63D-4E51-B9EE-2520ACC8FCD6}"/>
              </a:ext>
            </a:extLst>
          </p:cNvPr>
          <p:cNvSpPr txBox="1"/>
          <p:nvPr/>
        </p:nvSpPr>
        <p:spPr>
          <a:xfrm>
            <a:off x="7949823" y="2227741"/>
            <a:ext cx="1999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Careers questionnaire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1DF45E2-3546-4F90-A620-BC22C738F09D}"/>
              </a:ext>
            </a:extLst>
          </p:cNvPr>
          <p:cNvCxnSpPr>
            <a:cxnSpLocks/>
          </p:cNvCxnSpPr>
          <p:nvPr/>
        </p:nvCxnSpPr>
        <p:spPr>
          <a:xfrm flipH="1">
            <a:off x="4691351" y="3036445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0BA543D-42B4-456F-8723-67BEA11FD007}"/>
              </a:ext>
            </a:extLst>
          </p:cNvPr>
          <p:cNvSpPr txBox="1"/>
          <p:nvPr/>
        </p:nvSpPr>
        <p:spPr>
          <a:xfrm>
            <a:off x="4319388" y="2550906"/>
            <a:ext cx="1772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Green Careers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0E81B91-8A26-434F-961C-521A495DD21E}"/>
              </a:ext>
            </a:extLst>
          </p:cNvPr>
          <p:cNvCxnSpPr>
            <a:cxnSpLocks/>
          </p:cNvCxnSpPr>
          <p:nvPr/>
        </p:nvCxnSpPr>
        <p:spPr>
          <a:xfrm flipH="1">
            <a:off x="6832266" y="3161334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2864F71-B823-43DA-93E5-9A6AD1BBEA78}"/>
              </a:ext>
            </a:extLst>
          </p:cNvPr>
          <p:cNvSpPr txBox="1"/>
          <p:nvPr/>
        </p:nvSpPr>
        <p:spPr>
          <a:xfrm>
            <a:off x="6380037" y="2487370"/>
            <a:ext cx="1393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Mock interviews</a:t>
            </a:r>
          </a:p>
        </p:txBody>
      </p:sp>
      <p:sp>
        <p:nvSpPr>
          <p:cNvPr id="26" name="AutoShape 2" descr="What is the CDI Career Development Framework?">
            <a:extLst>
              <a:ext uri="{FF2B5EF4-FFF2-40B4-BE49-F238E27FC236}">
                <a16:creationId xmlns:a16="http://schemas.microsoft.com/office/drawing/2014/main" id="{F7D383C2-F36D-4387-87A3-0EAC0BF49D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86775" y="10683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4D0833F-CAE8-4D57-BC27-C078668A3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2900" y="17306469"/>
            <a:ext cx="659794" cy="575050"/>
          </a:xfrm>
          <a:prstGeom prst="rect">
            <a:avLst/>
          </a:prstGeom>
        </p:spPr>
      </p:pic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0A4B4F5-0021-4AEB-A1BE-DFF415927135}"/>
              </a:ext>
            </a:extLst>
          </p:cNvPr>
          <p:cNvCxnSpPr>
            <a:cxnSpLocks/>
          </p:cNvCxnSpPr>
          <p:nvPr/>
        </p:nvCxnSpPr>
        <p:spPr>
          <a:xfrm flipH="1">
            <a:off x="13795210" y="13552434"/>
            <a:ext cx="11504" cy="15227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1C672A2-25A1-4C07-A0FC-48B3DDBA5762}"/>
              </a:ext>
            </a:extLst>
          </p:cNvPr>
          <p:cNvSpPr txBox="1"/>
          <p:nvPr/>
        </p:nvSpPr>
        <p:spPr>
          <a:xfrm>
            <a:off x="12981297" y="13119942"/>
            <a:ext cx="257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are my interests</a:t>
            </a: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DBCD8268-9F96-40C9-BA8C-67AC7668CD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9738" y="12598542"/>
            <a:ext cx="659794" cy="5750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C2410A-46B5-43AA-AA86-1F43FAB2D3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9028" y="6056680"/>
            <a:ext cx="658425" cy="57307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83239AE-9CC7-4B39-8AC4-8C827B495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3682" y="16830567"/>
            <a:ext cx="610825" cy="66869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64DE088-3C07-4E0C-B392-6CE23D4684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8825" y="5093973"/>
            <a:ext cx="615749" cy="670618"/>
          </a:xfrm>
          <a:prstGeom prst="rect">
            <a:avLst/>
          </a:prstGeom>
        </p:spPr>
      </p:pic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EC83A3B-CAF8-49A2-8A7B-65D7E3298565}"/>
              </a:ext>
            </a:extLst>
          </p:cNvPr>
          <p:cNvCxnSpPr>
            <a:cxnSpLocks/>
          </p:cNvCxnSpPr>
          <p:nvPr/>
        </p:nvCxnSpPr>
        <p:spPr>
          <a:xfrm>
            <a:off x="1678349" y="7584226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36CA3F4-CEC3-4E74-85B8-0DFA104C5E8C}"/>
              </a:ext>
            </a:extLst>
          </p:cNvPr>
          <p:cNvSpPr txBox="1"/>
          <p:nvPr/>
        </p:nvSpPr>
        <p:spPr>
          <a:xfrm>
            <a:off x="267632" y="7214803"/>
            <a:ext cx="138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Job applications: Superheroes cv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546E941-0ADB-4AB8-BB3F-7189905E46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4333" y="6536532"/>
            <a:ext cx="615749" cy="67061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909D10F-76E3-44CB-990F-BBAE0C7AD8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24227" y="17142144"/>
            <a:ext cx="672336" cy="652366"/>
          </a:xfrm>
          <a:prstGeom prst="rect">
            <a:avLst/>
          </a:prstGeom>
        </p:spPr>
      </p:pic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C538321-5703-4D2F-8968-2F6FDB9A7A26}"/>
              </a:ext>
            </a:extLst>
          </p:cNvPr>
          <p:cNvCxnSpPr>
            <a:cxnSpLocks/>
          </p:cNvCxnSpPr>
          <p:nvPr/>
        </p:nvCxnSpPr>
        <p:spPr>
          <a:xfrm>
            <a:off x="13716170" y="8886604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653A5ED-EE03-4365-AFD4-FDE90876A93F}"/>
              </a:ext>
            </a:extLst>
          </p:cNvPr>
          <p:cNvSpPr txBox="1"/>
          <p:nvPr/>
        </p:nvSpPr>
        <p:spPr>
          <a:xfrm>
            <a:off x="11998498" y="8703606"/>
            <a:ext cx="1646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Challenges and rewards of work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F29C3397-7B4A-4E39-B9A4-BB8A5C2B77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08156" y="8786784"/>
            <a:ext cx="676715" cy="65232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45DD99E-9958-4B02-93A3-2F84558D22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19739" y="16193177"/>
            <a:ext cx="586975" cy="64633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36F126D-4AD2-483F-9FDC-FA5BB16EA48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20282" y="13258649"/>
            <a:ext cx="585267" cy="64623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1CF5011-278C-433D-9801-3134291661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22889" y="5392759"/>
            <a:ext cx="585267" cy="64623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D73FD5C-EDC3-4FAE-A312-5E19BA0370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534835" y="16741688"/>
            <a:ext cx="704157" cy="66148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17B23522-3F66-41D4-8C72-F82536205D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53797" y="9292683"/>
            <a:ext cx="770689" cy="72535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7BCCAA6-CD0C-4F0B-8CCC-C99050C5B2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00511" y="4877290"/>
            <a:ext cx="644259" cy="60636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16E38F1-A515-410D-A100-82942B91303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844251" y="14587699"/>
            <a:ext cx="777865" cy="77786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E964DE8-7EE5-4744-A10F-B7D45DBD7E6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110360" y="10288928"/>
            <a:ext cx="780356" cy="780356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8778518-0BB0-427F-826B-53CA59D351F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36820" y="9582344"/>
            <a:ext cx="780356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7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795648-0FCB-49BC-B11A-C1C7FC77DBEF}"/>
              </a:ext>
            </a:extLst>
          </p:cNvPr>
          <p:cNvSpPr/>
          <p:nvPr/>
        </p:nvSpPr>
        <p:spPr>
          <a:xfrm>
            <a:off x="144336" y="0"/>
            <a:ext cx="17017081" cy="21401168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29C922-A4BA-42DB-9686-AB4589A8ED7D}"/>
              </a:ext>
            </a:extLst>
          </p:cNvPr>
          <p:cNvSpPr/>
          <p:nvPr/>
        </p:nvSpPr>
        <p:spPr>
          <a:xfrm>
            <a:off x="0" y="0"/>
            <a:ext cx="17279937" cy="216725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149" dirty="0"/>
              <a:t>Where are areas of surplus and deficit located globally?</a:t>
            </a: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667DB95E-CF79-4CA8-9E0D-CD675009D974}"/>
              </a:ext>
            </a:extLst>
          </p:cNvPr>
          <p:cNvSpPr/>
          <p:nvPr/>
        </p:nvSpPr>
        <p:spPr>
          <a:xfrm rot="5400000" flipH="1">
            <a:off x="11125068" y="5411921"/>
            <a:ext cx="5688771" cy="4062396"/>
          </a:xfrm>
          <a:prstGeom prst="blockArc">
            <a:avLst>
              <a:gd name="adj1" fmla="val 10834426"/>
              <a:gd name="adj2" fmla="val 1572"/>
              <a:gd name="adj3" fmla="val 2764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03A01A-083A-4F80-9798-8D64FE86F3DD}"/>
              </a:ext>
            </a:extLst>
          </p:cNvPr>
          <p:cNvSpPr txBox="1"/>
          <p:nvPr/>
        </p:nvSpPr>
        <p:spPr>
          <a:xfrm>
            <a:off x="9110641" y="9338730"/>
            <a:ext cx="3855934" cy="459842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1" b="1" dirty="0">
                <a:solidFill>
                  <a:schemeClr val="bg1"/>
                </a:solidFill>
              </a:rPr>
              <a:t>Plant growth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3677927" y="17392654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University visits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D79AF89C-9545-4B62-AB9D-CEE28EFC89E9}"/>
              </a:ext>
            </a:extLst>
          </p:cNvPr>
          <p:cNvSpPr txBox="1"/>
          <p:nvPr/>
        </p:nvSpPr>
        <p:spPr>
          <a:xfrm>
            <a:off x="6150163" y="1029407"/>
            <a:ext cx="5870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Aharoni" panose="020B0604020202020204" pitchFamily="2" charset="-79"/>
                <a:cs typeface="Aharoni" panose="020B0604020202020204" pitchFamily="2" charset="-79"/>
              </a:rPr>
              <a:t>Key Stage Four Learning Journey</a:t>
            </a:r>
          </a:p>
        </p:txBody>
      </p:sp>
      <p:sp>
        <p:nvSpPr>
          <p:cNvPr id="209" name="Text Box 4">
            <a:extLst>
              <a:ext uri="{FF2B5EF4-FFF2-40B4-BE49-F238E27FC236}">
                <a16:creationId xmlns:a16="http://schemas.microsoft.com/office/drawing/2014/main" id="{346E94BE-E6B7-4B75-92D9-CED8BB149F6C}"/>
              </a:ext>
            </a:extLst>
          </p:cNvPr>
          <p:cNvSpPr txBox="1"/>
          <p:nvPr/>
        </p:nvSpPr>
        <p:spPr>
          <a:xfrm>
            <a:off x="11807908" y="1009083"/>
            <a:ext cx="4674556" cy="1954561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159974" tIns="79987" rIns="159974" bIns="79987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1399"/>
              </a:spcAft>
            </a:pPr>
            <a:r>
              <a:rPr lang="en-GB" sz="6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Careers</a:t>
            </a:r>
            <a:endParaRPr lang="en-GB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341375" y="18411706"/>
            <a:ext cx="10747355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9465C11F-8C8C-489B-8436-55A959032481}"/>
              </a:ext>
            </a:extLst>
          </p:cNvPr>
          <p:cNvGrpSpPr/>
          <p:nvPr/>
        </p:nvGrpSpPr>
        <p:grpSpPr>
          <a:xfrm>
            <a:off x="1221492" y="18142762"/>
            <a:ext cx="1628114" cy="1648508"/>
            <a:chOff x="7368444" y="15344109"/>
            <a:chExt cx="864342" cy="928289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F0C0F706-1ADD-4E43-AEB3-AF471D8180AE}"/>
                </a:ext>
              </a:extLst>
            </p:cNvPr>
            <p:cNvSpPr/>
            <p:nvPr/>
          </p:nvSpPr>
          <p:spPr>
            <a:xfrm>
              <a:off x="7368444" y="15344109"/>
              <a:ext cx="864342" cy="92828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3AB96530-5BFB-4262-BF7E-8383D5884F9E}"/>
                </a:ext>
              </a:extLst>
            </p:cNvPr>
            <p:cNvSpPr/>
            <p:nvPr/>
          </p:nvSpPr>
          <p:spPr>
            <a:xfrm>
              <a:off x="7487819" y="15482890"/>
              <a:ext cx="610129" cy="6552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B08BF485-53B3-4ECA-8A72-28C743A7E4C2}"/>
                </a:ext>
              </a:extLst>
            </p:cNvPr>
            <p:cNvSpPr txBox="1"/>
            <p:nvPr/>
          </p:nvSpPr>
          <p:spPr>
            <a:xfrm>
              <a:off x="7373817" y="15702594"/>
              <a:ext cx="841074" cy="234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1" b="1" dirty="0"/>
                <a:t>Year 10</a:t>
              </a:r>
            </a:p>
          </p:txBody>
        </p:sp>
      </p:grpSp>
      <p:sp>
        <p:nvSpPr>
          <p:cNvPr id="238" name="Rectangle 237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852326" y="9155179"/>
            <a:ext cx="10236404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02CB6977-4150-4017-95DE-DE16C13E4B24}"/>
              </a:ext>
            </a:extLst>
          </p:cNvPr>
          <p:cNvSpPr txBox="1"/>
          <p:nvPr/>
        </p:nvSpPr>
        <p:spPr>
          <a:xfrm>
            <a:off x="6779537" y="9426408"/>
            <a:ext cx="4791310" cy="510778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</a:t>
            </a:r>
            <a:endParaRPr lang="en-US" sz="2101" b="1" dirty="0">
              <a:solidFill>
                <a:schemeClr val="bg1"/>
              </a:solidFill>
            </a:endParaRPr>
          </a:p>
        </p:txBody>
      </p: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9465C11F-8C8C-489B-8436-55A959032481}"/>
              </a:ext>
            </a:extLst>
          </p:cNvPr>
          <p:cNvGrpSpPr/>
          <p:nvPr/>
        </p:nvGrpSpPr>
        <p:grpSpPr>
          <a:xfrm>
            <a:off x="1890444" y="4282977"/>
            <a:ext cx="1920630" cy="1627726"/>
            <a:chOff x="7368444" y="15344109"/>
            <a:chExt cx="864342" cy="928289"/>
          </a:xfrm>
        </p:grpSpPr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F0C0F706-1ADD-4E43-AEB3-AF471D8180AE}"/>
                </a:ext>
              </a:extLst>
            </p:cNvPr>
            <p:cNvSpPr/>
            <p:nvPr/>
          </p:nvSpPr>
          <p:spPr>
            <a:xfrm>
              <a:off x="7368444" y="15344109"/>
              <a:ext cx="864342" cy="92828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3AB96530-5BFB-4262-BF7E-8383D5884F9E}"/>
                </a:ext>
              </a:extLst>
            </p:cNvPr>
            <p:cNvSpPr/>
            <p:nvPr/>
          </p:nvSpPr>
          <p:spPr>
            <a:xfrm>
              <a:off x="7478972" y="15467690"/>
              <a:ext cx="638645" cy="685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49"/>
            </a:p>
          </p:txBody>
        </p: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B08BF485-53B3-4ECA-8A72-28C743A7E4C2}"/>
                </a:ext>
              </a:extLst>
            </p:cNvPr>
            <p:cNvSpPr txBox="1"/>
            <p:nvPr/>
          </p:nvSpPr>
          <p:spPr>
            <a:xfrm>
              <a:off x="7373816" y="15702594"/>
              <a:ext cx="841074" cy="237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1" b="1" dirty="0"/>
                <a:t>Year 11</a:t>
              </a:r>
            </a:p>
          </p:txBody>
        </p:sp>
      </p:grpSp>
      <p:sp>
        <p:nvSpPr>
          <p:cNvPr id="246" name="Rectangle 245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3852439" y="13794126"/>
            <a:ext cx="10299255" cy="1082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02CB6977-4150-4017-95DE-DE16C13E4B24}"/>
              </a:ext>
            </a:extLst>
          </p:cNvPr>
          <p:cNvSpPr txBox="1"/>
          <p:nvPr/>
        </p:nvSpPr>
        <p:spPr>
          <a:xfrm>
            <a:off x="6150163" y="14129728"/>
            <a:ext cx="4732246" cy="459842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2101" b="1" dirty="0">
              <a:solidFill>
                <a:schemeClr val="bg1"/>
              </a:solidFill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7354835" y="4623410"/>
            <a:ext cx="6699189" cy="11203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54"/>
          </a:p>
        </p:txBody>
      </p:sp>
      <p:sp>
        <p:nvSpPr>
          <p:cNvPr id="23" name="Triangle 45">
            <a:extLst>
              <a:ext uri="{FF2B5EF4-FFF2-40B4-BE49-F238E27FC236}">
                <a16:creationId xmlns:a16="http://schemas.microsoft.com/office/drawing/2014/main" id="{5C261D41-78C2-48A9-B8E9-AC07DCB76AF3}"/>
              </a:ext>
            </a:extLst>
          </p:cNvPr>
          <p:cNvSpPr/>
          <p:nvPr/>
        </p:nvSpPr>
        <p:spPr>
          <a:xfrm rot="16200000">
            <a:off x="5835783" y="4409957"/>
            <a:ext cx="1641766" cy="1287564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/>
          </a:p>
        </p:txBody>
      </p:sp>
      <p:pic>
        <p:nvPicPr>
          <p:cNvPr id="258" name="Picture 25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 flipH="1">
            <a:off x="3998704" y="3999723"/>
            <a:ext cx="2049756" cy="1801478"/>
          </a:xfrm>
          <a:prstGeom prst="rect">
            <a:avLst/>
          </a:prstGeom>
        </p:spPr>
      </p:pic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7686530" y="17772192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6383504" y="17408680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Work experience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0857593" y="17740439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9482102" y="17354845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Meet employers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072182" y="17712797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8637701" y="13254297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1702698" y="13311746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10372954" y="12853686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Reflecting on my career journey</a:t>
            </a:r>
          </a:p>
        </p:txBody>
      </p: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212375" y="13381654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4300780" y="8255546"/>
            <a:ext cx="26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Post 16 choices</a:t>
            </a: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8955838" y="8494729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7665117" y="7801152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Decision making: choosing my post 16 pathway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12020835" y="8552178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10689742" y="8238302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Researching volunteering and paid work</a:t>
            </a:r>
          </a:p>
        </p:txBody>
      </p: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965A3097-56DD-427D-BAF3-D1E75FA4B138}"/>
              </a:ext>
            </a:extLst>
          </p:cNvPr>
          <p:cNvCxnSpPr>
            <a:cxnSpLocks/>
          </p:cNvCxnSpPr>
          <p:nvPr/>
        </p:nvCxnSpPr>
        <p:spPr>
          <a:xfrm flipH="1">
            <a:off x="5530512" y="8622086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7329741" y="12923594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Exploring employers profiles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ECAACB7C-A1C5-4A1C-955D-94EDFDD39F6A}"/>
              </a:ext>
            </a:extLst>
          </p:cNvPr>
          <p:cNvSpPr txBox="1"/>
          <p:nvPr/>
        </p:nvSpPr>
        <p:spPr>
          <a:xfrm>
            <a:off x="3897828" y="12939706"/>
            <a:ext cx="26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type of career is best for me</a:t>
            </a:r>
          </a:p>
        </p:txBody>
      </p:sp>
      <p:pic>
        <p:nvPicPr>
          <p:cNvPr id="1026" name="Picture 2" descr="Dorchester Learning Centre | Dorset">
            <a:extLst>
              <a:ext uri="{FF2B5EF4-FFF2-40B4-BE49-F238E27FC236}">
                <a16:creationId xmlns:a16="http://schemas.microsoft.com/office/drawing/2014/main" id="{CADF8D5B-89F2-4A33-87F7-F4FCF35D9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43" y="703617"/>
            <a:ext cx="2757738" cy="275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2489FD8E-C464-447C-9172-95E4823818E8}"/>
              </a:ext>
            </a:extLst>
          </p:cNvPr>
          <p:cNvSpPr txBox="1"/>
          <p:nvPr/>
        </p:nvSpPr>
        <p:spPr>
          <a:xfrm>
            <a:off x="6970452" y="18711627"/>
            <a:ext cx="4732246" cy="459842"/>
          </a:xfrm>
          <a:prstGeom prst="wedgeRoundRectCallout">
            <a:avLst>
              <a:gd name="adj1" fmla="val 7940"/>
              <a:gd name="adj2" fmla="val 85064"/>
              <a:gd name="adj3" fmla="val 16667"/>
            </a:avLst>
          </a:prstGeom>
          <a:noFill/>
          <a:ln w="1905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2101" b="1" dirty="0">
              <a:solidFill>
                <a:schemeClr val="bg1"/>
              </a:solidFill>
            </a:endParaRPr>
          </a:p>
        </p:txBody>
      </p:sp>
      <p:sp>
        <p:nvSpPr>
          <p:cNvPr id="57" name="Block Arc 56">
            <a:extLst>
              <a:ext uri="{FF2B5EF4-FFF2-40B4-BE49-F238E27FC236}">
                <a16:creationId xmlns:a16="http://schemas.microsoft.com/office/drawing/2014/main" id="{94F238F6-956C-40B5-BD01-D9FDBDBD7FD7}"/>
              </a:ext>
            </a:extLst>
          </p:cNvPr>
          <p:cNvSpPr/>
          <p:nvPr/>
        </p:nvSpPr>
        <p:spPr>
          <a:xfrm rot="16200000" flipH="1">
            <a:off x="1004854" y="10010378"/>
            <a:ext cx="5688771" cy="4062396"/>
          </a:xfrm>
          <a:prstGeom prst="blockArc">
            <a:avLst>
              <a:gd name="adj1" fmla="val 10800002"/>
              <a:gd name="adj2" fmla="val 1572"/>
              <a:gd name="adj3" fmla="val 2764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>
              <a:solidFill>
                <a:schemeClr val="tx1"/>
              </a:solidFill>
            </a:endParaRPr>
          </a:p>
        </p:txBody>
      </p:sp>
      <p:sp>
        <p:nvSpPr>
          <p:cNvPr id="58" name="Block Arc 57">
            <a:extLst>
              <a:ext uri="{FF2B5EF4-FFF2-40B4-BE49-F238E27FC236}">
                <a16:creationId xmlns:a16="http://schemas.microsoft.com/office/drawing/2014/main" id="{D21DD076-449B-4841-B98A-13A4BF115665}"/>
              </a:ext>
            </a:extLst>
          </p:cNvPr>
          <p:cNvSpPr/>
          <p:nvPr/>
        </p:nvSpPr>
        <p:spPr>
          <a:xfrm rot="5400000" flipH="1">
            <a:off x="11231484" y="14624013"/>
            <a:ext cx="5688771" cy="4062396"/>
          </a:xfrm>
          <a:prstGeom prst="blockArc">
            <a:avLst>
              <a:gd name="adj1" fmla="val 10800002"/>
              <a:gd name="adj2" fmla="val 1572"/>
              <a:gd name="adj3" fmla="val 27649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49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18A5D47-3BE7-4695-9548-B9BB12B6C743}"/>
              </a:ext>
            </a:extLst>
          </p:cNvPr>
          <p:cNvCxnSpPr>
            <a:cxnSpLocks/>
          </p:cNvCxnSpPr>
          <p:nvPr/>
        </p:nvCxnSpPr>
        <p:spPr>
          <a:xfrm>
            <a:off x="13290909" y="16868293"/>
            <a:ext cx="0" cy="1490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AF36FAB-A135-4B86-9B98-BFDF72341BB2}"/>
              </a:ext>
            </a:extLst>
          </p:cNvPr>
          <p:cNvSpPr txBox="1"/>
          <p:nvPr/>
        </p:nvSpPr>
        <p:spPr>
          <a:xfrm>
            <a:off x="12435840" y="16171817"/>
            <a:ext cx="2090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type of career is best for me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5AD59AF-048B-4428-A061-898205A5A43D}"/>
              </a:ext>
            </a:extLst>
          </p:cNvPr>
          <p:cNvCxnSpPr>
            <a:cxnSpLocks/>
          </p:cNvCxnSpPr>
          <p:nvPr/>
        </p:nvCxnSpPr>
        <p:spPr>
          <a:xfrm flipH="1">
            <a:off x="9499562" y="3997317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B167AA3-9E37-4AB8-A11A-0F601C4A411C}"/>
              </a:ext>
            </a:extLst>
          </p:cNvPr>
          <p:cNvSpPr txBox="1"/>
          <p:nvPr/>
        </p:nvSpPr>
        <p:spPr>
          <a:xfrm>
            <a:off x="8882369" y="3580308"/>
            <a:ext cx="139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Careers fair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898AD5D-26B1-49FD-B4AA-E55D61EA9EDD}"/>
              </a:ext>
            </a:extLst>
          </p:cNvPr>
          <p:cNvCxnSpPr>
            <a:cxnSpLocks/>
          </p:cNvCxnSpPr>
          <p:nvPr/>
        </p:nvCxnSpPr>
        <p:spPr>
          <a:xfrm flipH="1">
            <a:off x="12927923" y="4115373"/>
            <a:ext cx="2696" cy="7388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FCF4925-ADE3-4146-AA66-45DEFB6AA434}"/>
              </a:ext>
            </a:extLst>
          </p:cNvPr>
          <p:cNvSpPr txBox="1"/>
          <p:nvPr/>
        </p:nvSpPr>
        <p:spPr>
          <a:xfrm>
            <a:off x="12425847" y="3580308"/>
            <a:ext cx="158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Wellbeing in the workplace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C8430A-BBF4-4BE4-8035-94AC0B355BD1}"/>
              </a:ext>
            </a:extLst>
          </p:cNvPr>
          <p:cNvCxnSpPr>
            <a:cxnSpLocks/>
          </p:cNvCxnSpPr>
          <p:nvPr/>
        </p:nvCxnSpPr>
        <p:spPr>
          <a:xfrm flipH="1">
            <a:off x="14545404" y="9946601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254065C-2D75-45CD-875B-A347CFA57037}"/>
              </a:ext>
            </a:extLst>
          </p:cNvPr>
          <p:cNvSpPr txBox="1"/>
          <p:nvPr/>
        </p:nvSpPr>
        <p:spPr>
          <a:xfrm>
            <a:off x="15410407" y="9681797"/>
            <a:ext cx="1190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AI a threat to our jobs?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7608458-A627-4F90-8289-18911F774E3E}"/>
              </a:ext>
            </a:extLst>
          </p:cNvPr>
          <p:cNvCxnSpPr>
            <a:cxnSpLocks/>
          </p:cNvCxnSpPr>
          <p:nvPr/>
        </p:nvCxnSpPr>
        <p:spPr>
          <a:xfrm flipH="1">
            <a:off x="7100252" y="7419703"/>
            <a:ext cx="5942" cy="18379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6122806-39BD-4843-82F7-9E909E099EBF}"/>
              </a:ext>
            </a:extLst>
          </p:cNvPr>
          <p:cNvSpPr txBox="1"/>
          <p:nvPr/>
        </p:nvSpPr>
        <p:spPr>
          <a:xfrm>
            <a:off x="6260986" y="6476888"/>
            <a:ext cx="2662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Money talk: apprenticeships v higher education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CB5202C-8C72-46B6-ACDD-6CBCB27A3769}"/>
              </a:ext>
            </a:extLst>
          </p:cNvPr>
          <p:cNvCxnSpPr>
            <a:cxnSpLocks/>
          </p:cNvCxnSpPr>
          <p:nvPr/>
        </p:nvCxnSpPr>
        <p:spPr>
          <a:xfrm flipH="1">
            <a:off x="14620634" y="14123770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58E549B-CDCA-4010-A087-CA3CF02D2B2B}"/>
              </a:ext>
            </a:extLst>
          </p:cNvPr>
          <p:cNvSpPr txBox="1"/>
          <p:nvPr/>
        </p:nvSpPr>
        <p:spPr>
          <a:xfrm>
            <a:off x="15432217" y="13780563"/>
            <a:ext cx="1282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Interest profile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C164858-784B-420A-AA39-537FF4466AF8}"/>
              </a:ext>
            </a:extLst>
          </p:cNvPr>
          <p:cNvCxnSpPr>
            <a:cxnSpLocks/>
          </p:cNvCxnSpPr>
          <p:nvPr/>
        </p:nvCxnSpPr>
        <p:spPr>
          <a:xfrm flipH="1">
            <a:off x="2815898" y="12171038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CE9DBBF-58D8-4A41-8882-DAE2970CC56C}"/>
              </a:ext>
            </a:extLst>
          </p:cNvPr>
          <p:cNvSpPr txBox="1"/>
          <p:nvPr/>
        </p:nvSpPr>
        <p:spPr>
          <a:xfrm>
            <a:off x="3771308" y="11597320"/>
            <a:ext cx="1300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Skills profile</a:t>
            </a:r>
          </a:p>
          <a:p>
            <a:r>
              <a:rPr lang="en-GB" dirty="0"/>
              <a:t>Work experience profile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FED15B1-801C-4FD8-BE2D-3962F6E75B00}"/>
              </a:ext>
            </a:extLst>
          </p:cNvPr>
          <p:cNvCxnSpPr>
            <a:cxnSpLocks/>
          </p:cNvCxnSpPr>
          <p:nvPr/>
        </p:nvCxnSpPr>
        <p:spPr>
          <a:xfrm flipH="1">
            <a:off x="9130423" y="16868293"/>
            <a:ext cx="18375" cy="14838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ACCBE49-63D6-42BF-A32F-16F5E68AF68F}"/>
              </a:ext>
            </a:extLst>
          </p:cNvPr>
          <p:cNvSpPr txBox="1"/>
          <p:nvPr/>
        </p:nvSpPr>
        <p:spPr>
          <a:xfrm>
            <a:off x="8420538" y="16420966"/>
            <a:ext cx="246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World of work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4A6597A-9A65-4079-91FF-B2467E5029E1}"/>
              </a:ext>
            </a:extLst>
          </p:cNvPr>
          <p:cNvCxnSpPr>
            <a:cxnSpLocks/>
          </p:cNvCxnSpPr>
          <p:nvPr/>
        </p:nvCxnSpPr>
        <p:spPr>
          <a:xfrm flipH="1">
            <a:off x="11218063" y="3292440"/>
            <a:ext cx="9377" cy="13960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02713EC-46D3-407D-BBA1-2A2DDD7B0C2D}"/>
              </a:ext>
            </a:extLst>
          </p:cNvPr>
          <p:cNvSpPr txBox="1"/>
          <p:nvPr/>
        </p:nvSpPr>
        <p:spPr>
          <a:xfrm>
            <a:off x="10634722" y="2855828"/>
            <a:ext cx="1509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Green careers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2A33E9A-954C-44F7-85EB-8A67329EC0AD}"/>
              </a:ext>
            </a:extLst>
          </p:cNvPr>
          <p:cNvCxnSpPr>
            <a:cxnSpLocks/>
          </p:cNvCxnSpPr>
          <p:nvPr/>
        </p:nvCxnSpPr>
        <p:spPr>
          <a:xfrm>
            <a:off x="13511315" y="12197484"/>
            <a:ext cx="0" cy="18174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BB040D-69FB-4CD9-A244-361749572610}"/>
              </a:ext>
            </a:extLst>
          </p:cNvPr>
          <p:cNvSpPr txBox="1"/>
          <p:nvPr/>
        </p:nvSpPr>
        <p:spPr>
          <a:xfrm>
            <a:off x="12927923" y="11597320"/>
            <a:ext cx="230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1-1 Guidance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AAD410D-3527-487C-9573-F95407559713}"/>
              </a:ext>
            </a:extLst>
          </p:cNvPr>
          <p:cNvCxnSpPr>
            <a:cxnSpLocks/>
          </p:cNvCxnSpPr>
          <p:nvPr/>
        </p:nvCxnSpPr>
        <p:spPr>
          <a:xfrm flipH="1">
            <a:off x="14429245" y="4819627"/>
            <a:ext cx="687577" cy="11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6A9F177-CCC7-4C83-91FA-4983ABFA2B6B}"/>
              </a:ext>
            </a:extLst>
          </p:cNvPr>
          <p:cNvSpPr txBox="1"/>
          <p:nvPr/>
        </p:nvSpPr>
        <p:spPr>
          <a:xfrm>
            <a:off x="15283319" y="4407407"/>
            <a:ext cx="1510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Work life balance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C6BA9BD-BEFE-48E9-82C3-CA78543662C2}"/>
              </a:ext>
            </a:extLst>
          </p:cNvPr>
          <p:cNvCxnSpPr>
            <a:cxnSpLocks/>
          </p:cNvCxnSpPr>
          <p:nvPr/>
        </p:nvCxnSpPr>
        <p:spPr>
          <a:xfrm>
            <a:off x="6299854" y="17231580"/>
            <a:ext cx="0" cy="13023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29E50D8-E91D-4D31-958E-E6373CC12F2C}"/>
              </a:ext>
            </a:extLst>
          </p:cNvPr>
          <p:cNvSpPr txBox="1"/>
          <p:nvPr/>
        </p:nvSpPr>
        <p:spPr>
          <a:xfrm>
            <a:off x="5712571" y="16703835"/>
            <a:ext cx="1668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College visits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BA809B7-3C2D-4A09-97D9-D82945344E94}"/>
              </a:ext>
            </a:extLst>
          </p:cNvPr>
          <p:cNvCxnSpPr>
            <a:cxnSpLocks/>
          </p:cNvCxnSpPr>
          <p:nvPr/>
        </p:nvCxnSpPr>
        <p:spPr>
          <a:xfrm flipH="1" flipV="1">
            <a:off x="3123498" y="10994043"/>
            <a:ext cx="2105422" cy="76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D8E8D83-F092-496D-8A40-31EF00E8B4D1}"/>
              </a:ext>
            </a:extLst>
          </p:cNvPr>
          <p:cNvSpPr txBox="1"/>
          <p:nvPr/>
        </p:nvSpPr>
        <p:spPr>
          <a:xfrm>
            <a:off x="5463379" y="10795193"/>
            <a:ext cx="1917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CV writing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148F1FA-CBCD-4D35-9BC9-EB412F1CA43B}"/>
              </a:ext>
            </a:extLst>
          </p:cNvPr>
          <p:cNvCxnSpPr>
            <a:cxnSpLocks/>
          </p:cNvCxnSpPr>
          <p:nvPr/>
        </p:nvCxnSpPr>
        <p:spPr>
          <a:xfrm flipV="1">
            <a:off x="9297213" y="10100677"/>
            <a:ext cx="9306" cy="10575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B23E8BA-F9C6-45DA-BDD6-C7C75E81A477}"/>
              </a:ext>
            </a:extLst>
          </p:cNvPr>
          <p:cNvSpPr txBox="1"/>
          <p:nvPr/>
        </p:nvSpPr>
        <p:spPr>
          <a:xfrm>
            <a:off x="8443318" y="11145390"/>
            <a:ext cx="198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Mock interviews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C55D2A33-23C6-4DD3-9F03-3005E89EEFFC}"/>
              </a:ext>
            </a:extLst>
          </p:cNvPr>
          <p:cNvCxnSpPr>
            <a:cxnSpLocks/>
          </p:cNvCxnSpPr>
          <p:nvPr/>
        </p:nvCxnSpPr>
        <p:spPr>
          <a:xfrm>
            <a:off x="14151694" y="6856240"/>
            <a:ext cx="1044805" cy="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7C61F74-0E46-48EE-9BB0-A82AC6F8F43F}"/>
              </a:ext>
            </a:extLst>
          </p:cNvPr>
          <p:cNvSpPr txBox="1"/>
          <p:nvPr/>
        </p:nvSpPr>
        <p:spPr>
          <a:xfrm>
            <a:off x="12633977" y="6599536"/>
            <a:ext cx="1869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Careers in the curriculum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EF4B99B-CD57-4588-BD16-EA9E4FB9DEA6}"/>
              </a:ext>
            </a:extLst>
          </p:cNvPr>
          <p:cNvCxnSpPr>
            <a:cxnSpLocks/>
          </p:cNvCxnSpPr>
          <p:nvPr/>
        </p:nvCxnSpPr>
        <p:spPr>
          <a:xfrm>
            <a:off x="7810899" y="3595544"/>
            <a:ext cx="0" cy="10831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95B7109-5B95-4FE9-8A9A-962E8BF14EED}"/>
              </a:ext>
            </a:extLst>
          </p:cNvPr>
          <p:cNvSpPr txBox="1"/>
          <p:nvPr/>
        </p:nvSpPr>
        <p:spPr>
          <a:xfrm>
            <a:off x="7100252" y="2855828"/>
            <a:ext cx="201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Careers questionnaires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3D78A78-9035-47EE-B015-C5DCD57627F8}"/>
              </a:ext>
            </a:extLst>
          </p:cNvPr>
          <p:cNvCxnSpPr>
            <a:cxnSpLocks/>
          </p:cNvCxnSpPr>
          <p:nvPr/>
        </p:nvCxnSpPr>
        <p:spPr>
          <a:xfrm flipV="1">
            <a:off x="4421745" y="14589570"/>
            <a:ext cx="0" cy="12766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FD70AE0-141E-4C2C-B54C-020AE831F6F6}"/>
              </a:ext>
            </a:extLst>
          </p:cNvPr>
          <p:cNvSpPr txBox="1"/>
          <p:nvPr/>
        </p:nvSpPr>
        <p:spPr>
          <a:xfrm>
            <a:off x="3811074" y="15884434"/>
            <a:ext cx="1722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Personal statement writing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526BCD6-7ACD-44DD-BBC0-64F7BC6D7A2A}"/>
              </a:ext>
            </a:extLst>
          </p:cNvPr>
          <p:cNvCxnSpPr>
            <a:cxnSpLocks/>
          </p:cNvCxnSpPr>
          <p:nvPr/>
        </p:nvCxnSpPr>
        <p:spPr>
          <a:xfrm flipV="1">
            <a:off x="15410407" y="18473430"/>
            <a:ext cx="0" cy="9871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EDEBFCA-2281-4EDD-BA5F-0D0479D07C6E}"/>
              </a:ext>
            </a:extLst>
          </p:cNvPr>
          <p:cNvSpPr txBox="1"/>
          <p:nvPr/>
        </p:nvSpPr>
        <p:spPr>
          <a:xfrm>
            <a:off x="14773033" y="19532007"/>
            <a:ext cx="1827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College taster days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28EEEE6-7521-45C2-8ACB-D955C58E0E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8012" y="12249521"/>
            <a:ext cx="658425" cy="573074"/>
          </a:xfrm>
          <a:prstGeom prst="rect">
            <a:avLst/>
          </a:prstGeom>
        </p:spPr>
      </p:pic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F726C77-9A08-4EB1-B330-F08F2451277F}"/>
              </a:ext>
            </a:extLst>
          </p:cNvPr>
          <p:cNvCxnSpPr>
            <a:cxnSpLocks/>
          </p:cNvCxnSpPr>
          <p:nvPr/>
        </p:nvCxnSpPr>
        <p:spPr>
          <a:xfrm>
            <a:off x="3031844" y="7584884"/>
            <a:ext cx="0" cy="19578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240410B-D96A-4873-A3F9-A994915AF193}"/>
              </a:ext>
            </a:extLst>
          </p:cNvPr>
          <p:cNvSpPr txBox="1"/>
          <p:nvPr/>
        </p:nvSpPr>
        <p:spPr>
          <a:xfrm>
            <a:off x="2364412" y="6938553"/>
            <a:ext cx="2311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Employability skills: what are mine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435A64C6-953E-4C06-9C14-90AF869FC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0725" y="6856240"/>
            <a:ext cx="658425" cy="573074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778856E4-68DD-4D2D-9951-2C84A7C143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8978" y="12369123"/>
            <a:ext cx="821035" cy="670617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64FFAC8B-A730-48EE-AE84-3AD3440EBB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2483" y="7236448"/>
            <a:ext cx="749873" cy="60965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45BEEB5D-5875-43F2-B4AC-3E47748ED3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29898" y="12252652"/>
            <a:ext cx="615749" cy="67061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7E606BC-B1C7-4E0F-863C-03C8A8E3AF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8218" y="7552139"/>
            <a:ext cx="615749" cy="67061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F70A32A4-CF00-4180-849E-CBEF821382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0486" y="16838377"/>
            <a:ext cx="585267" cy="646232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8EB72FA8-604C-4826-B544-333A089B6F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52037" y="7640796"/>
            <a:ext cx="585267" cy="646232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618DA9F3-A94B-49D1-9C35-940E4F8C51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08134" y="2923455"/>
            <a:ext cx="768163" cy="725487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BD0A768-EAC3-4152-BB6A-EB807306CE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52375" y="6109815"/>
            <a:ext cx="768163" cy="725487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7824D142-397B-4BE1-9E54-CB73DF5893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960629" y="8934973"/>
            <a:ext cx="780356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26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dc2c952-32ba-48df-90c6-f9cfe1c84ed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B102A36030CD41BB955A84494570AC" ma:contentTypeVersion="9" ma:contentTypeDescription="Create a new document." ma:contentTypeScope="" ma:versionID="33cdf1f994c6cb39a03b040d00c0e339">
  <xsd:schema xmlns:xsd="http://www.w3.org/2001/XMLSchema" xmlns:xs="http://www.w3.org/2001/XMLSchema" xmlns:p="http://schemas.microsoft.com/office/2006/metadata/properties" xmlns:ns3="2dc2c952-32ba-48df-90c6-f9cfe1c84edb" targetNamespace="http://schemas.microsoft.com/office/2006/metadata/properties" ma:root="true" ma:fieldsID="f18e688c0b40d8e4cd27d41e463ac3fb" ns3:_="">
    <xsd:import namespace="2dc2c952-32ba-48df-90c6-f9cfe1c84e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2c952-32ba-48df-90c6-f9cfe1c84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ADE082-D15D-41D4-AF10-FBAE9911A4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ACF0A6-7430-4F2C-A1E0-5EF20AF2F828}">
  <ds:schemaRefs>
    <ds:schemaRef ds:uri="http://schemas.microsoft.com/office/2006/metadata/properties"/>
    <ds:schemaRef ds:uri="2dc2c952-32ba-48df-90c6-f9cfe1c84edb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0361989-0904-4CF4-9732-15D2FD700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c2c952-32ba-48df-90c6-f9cfe1c84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14689</TotalTime>
  <Words>280</Words>
  <Application>Microsoft Office PowerPoint</Application>
  <PresentationFormat>Custom</PresentationFormat>
  <Paragraphs>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Prue Gosney</cp:lastModifiedBy>
  <cp:revision>307</cp:revision>
  <cp:lastPrinted>2024-10-03T11:19:50Z</cp:lastPrinted>
  <dcterms:created xsi:type="dcterms:W3CDTF">2018-02-08T08:28:53Z</dcterms:created>
  <dcterms:modified xsi:type="dcterms:W3CDTF">2024-10-04T10:09:20Z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0x01010030B102A36030CD41BB955A84494570AC</vt:lpwstr>
  </property>
</Properties>
</file>